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50"/>
  </p:notesMasterIdLst>
  <p:sldIdLst>
    <p:sldId id="256" r:id="rId2"/>
    <p:sldId id="385" r:id="rId3"/>
    <p:sldId id="332" r:id="rId4"/>
    <p:sldId id="329" r:id="rId5"/>
    <p:sldId id="334" r:id="rId6"/>
    <p:sldId id="333" r:id="rId7"/>
    <p:sldId id="337" r:id="rId8"/>
    <p:sldId id="336" r:id="rId9"/>
    <p:sldId id="328" r:id="rId10"/>
    <p:sldId id="330" r:id="rId11"/>
    <p:sldId id="331" r:id="rId12"/>
    <p:sldId id="340" r:id="rId13"/>
    <p:sldId id="338" r:id="rId14"/>
    <p:sldId id="339" r:id="rId15"/>
    <p:sldId id="341" r:id="rId16"/>
    <p:sldId id="299" r:id="rId17"/>
    <p:sldId id="352" r:id="rId18"/>
    <p:sldId id="358" r:id="rId19"/>
    <p:sldId id="357" r:id="rId20"/>
    <p:sldId id="291" r:id="rId21"/>
    <p:sldId id="290" r:id="rId22"/>
    <p:sldId id="272" r:id="rId23"/>
    <p:sldId id="368" r:id="rId24"/>
    <p:sldId id="372" r:id="rId25"/>
    <p:sldId id="371" r:id="rId26"/>
    <p:sldId id="378" r:id="rId27"/>
    <p:sldId id="359" r:id="rId28"/>
    <p:sldId id="360" r:id="rId29"/>
    <p:sldId id="376" r:id="rId30"/>
    <p:sldId id="364" r:id="rId31"/>
    <p:sldId id="374" r:id="rId32"/>
    <p:sldId id="375" r:id="rId33"/>
    <p:sldId id="365" r:id="rId34"/>
    <p:sldId id="366" r:id="rId35"/>
    <p:sldId id="377" r:id="rId36"/>
    <p:sldId id="306" r:id="rId37"/>
    <p:sldId id="310" r:id="rId38"/>
    <p:sldId id="309" r:id="rId39"/>
    <p:sldId id="311" r:id="rId40"/>
    <p:sldId id="314" r:id="rId41"/>
    <p:sldId id="327" r:id="rId42"/>
    <p:sldId id="381" r:id="rId43"/>
    <p:sldId id="382" r:id="rId44"/>
    <p:sldId id="315" r:id="rId45"/>
    <p:sldId id="307" r:id="rId46"/>
    <p:sldId id="383" r:id="rId47"/>
    <p:sldId id="380" r:id="rId48"/>
    <p:sldId id="384" r:id="rId4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38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11/4/15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Walls not having the learner at</a:t>
            </a:r>
            <a:r>
              <a:rPr lang="en-US" baseline="0" dirty="0" smtClean="0"/>
              <a:t> the center...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3F5F-DB39-EA4B-B7A6-7BFF19E88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40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Khan Academy – 10M per month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3F5F-DB39-EA4B-B7A6-7BFF19E887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6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11/4/15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11/4/15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11/4/15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11/4/15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11/4/15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11/4/15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11/4/15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11/4/15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The Next Generation of Teaching and Learning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smtClean="0"/>
              <a:t>Sakai PMC Chair</a:t>
            </a:r>
          </a:p>
          <a:p>
            <a:r>
              <a:rPr lang="en-US" dirty="0" err="1" smtClean="0"/>
              <a:t>LongSight</a:t>
            </a:r>
            <a:r>
              <a:rPr lang="en-US" dirty="0" smtClean="0"/>
              <a:t>, Inc.</a:t>
            </a:r>
          </a:p>
          <a:p>
            <a:r>
              <a:rPr lang="en-US" dirty="0" smtClean="0"/>
              <a:t>University of Michigan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5" y="212953"/>
            <a:ext cx="5298297" cy="4056509"/>
          </a:xfrm>
          <a:prstGeom prst="rect">
            <a:avLst/>
          </a:prstGeom>
          <a:ln>
            <a:solidFill>
              <a:srgbClr val="A9A57C"/>
            </a:solidFill>
          </a:ln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19" y="1110496"/>
            <a:ext cx="6170592" cy="3896436"/>
          </a:xfrm>
          <a:prstGeom prst="rect">
            <a:avLst/>
          </a:prstGeom>
          <a:ln>
            <a:solidFill>
              <a:srgbClr val="A9A57C"/>
            </a:solidFill>
          </a:ln>
        </p:spPr>
      </p:pic>
    </p:spTree>
    <p:extLst>
      <p:ext uri="{BB962C8B-B14F-4D97-AF65-F5344CB8AC3E}">
        <p14:creationId xmlns:p14="http://schemas.microsoft.com/office/powerpoint/2010/main" val="2214311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2" y="464331"/>
            <a:ext cx="7889078" cy="368560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855013" y="969634"/>
            <a:ext cx="27311" cy="31803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6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My recent trip to Hawaii 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(to give a keynote talk about MOOCs and education)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8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44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897"/>
          <a:stretch/>
        </p:blipFill>
        <p:spPr>
          <a:xfrm flipH="1" flipV="1">
            <a:off x="-396400" y="90475"/>
            <a:ext cx="3728313" cy="4971084"/>
          </a:xfrm>
          <a:prstGeom prst="rect">
            <a:avLst/>
          </a:prstGeom>
        </p:spPr>
      </p:pic>
      <p:pic>
        <p:nvPicPr>
          <p:cNvPr id="8" name="Picture 7" descr="IMG_4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97" y="2704048"/>
            <a:ext cx="3416480" cy="2562360"/>
          </a:xfrm>
          <a:prstGeom prst="rect">
            <a:avLst/>
          </a:prstGeom>
        </p:spPr>
      </p:pic>
      <p:pic>
        <p:nvPicPr>
          <p:cNvPr id="5" name="Picture 4" descr="IMG_447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65" y="0"/>
            <a:ext cx="4188093" cy="31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7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61523" y="4772031"/>
            <a:ext cx="6771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/wiki/Volcano#/media/File:Lava_entering_sea_-_</a:t>
            </a:r>
            <a:r>
              <a:rPr lang="en-US" sz="1400" dirty="0" err="1"/>
              <a:t>Hawaii.png</a:t>
            </a:r>
            <a:endParaRPr lang="en-US" sz="1400" dirty="0"/>
          </a:p>
        </p:txBody>
      </p:sp>
      <p:pic>
        <p:nvPicPr>
          <p:cNvPr id="8" name="Picture 7" descr="Lava_entering_sea_-_Hawa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11" y="122910"/>
            <a:ext cx="7987705" cy="44657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6214" y="4007250"/>
            <a:ext cx="2662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Where is the bloody lava?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38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5" y="0"/>
            <a:ext cx="4475686" cy="3356764"/>
          </a:xfrm>
          <a:prstGeom prst="rect">
            <a:avLst/>
          </a:prstGeom>
        </p:spPr>
      </p:pic>
      <p:pic>
        <p:nvPicPr>
          <p:cNvPr id="4" name="Picture 3" descr="IMG_449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59" y="1533013"/>
            <a:ext cx="4577263" cy="343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85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>
                <a:solidFill>
                  <a:srgbClr val="3366FF"/>
                </a:solidFill>
              </a:rPr>
              <a:t>2.1</a:t>
            </a:r>
            <a:r>
              <a:rPr lang="en-US" i="1" dirty="0"/>
              <a:t>, </a:t>
            </a:r>
            <a:r>
              <a:rPr lang="en-US" i="1" dirty="0">
                <a:solidFill>
                  <a:srgbClr val="FF6600"/>
                </a:solidFill>
              </a:rPr>
              <a:t>2.2</a:t>
            </a:r>
          </a:p>
          <a:p>
            <a:pPr lvl="1"/>
            <a:r>
              <a:rPr lang="en-US" dirty="0"/>
              <a:t>IMS LTI Content Item  - </a:t>
            </a:r>
            <a:r>
              <a:rPr lang="en-US" dirty="0">
                <a:solidFill>
                  <a:srgbClr val="3366FF"/>
                </a:solidFill>
              </a:rPr>
              <a:t>Public Draft</a:t>
            </a:r>
          </a:p>
          <a:p>
            <a:pPr lvl="1"/>
            <a:r>
              <a:rPr lang="en-US" dirty="0"/>
              <a:t>IMS LTI Roster Services –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pPr lvl="1"/>
            <a:r>
              <a:rPr lang="en-US" dirty="0"/>
              <a:t>IMS LTI Outcomes Services – in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Rest-based SIS integration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– </a:t>
            </a:r>
            <a:r>
              <a:rPr lang="en-US" dirty="0">
                <a:solidFill>
                  <a:srgbClr val="FF6600"/>
                </a:solidFill>
              </a:rPr>
              <a:t>WG </a:t>
            </a:r>
            <a:r>
              <a:rPr lang="en-US" dirty="0" smtClean="0">
                <a:solidFill>
                  <a:srgbClr val="FF6600"/>
                </a:solidFill>
              </a:rPr>
              <a:t>– Draft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4364" y="4820057"/>
            <a:ext cx="3913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www.imsglobal.org</a:t>
            </a:r>
            <a:r>
              <a:rPr lang="en-US" sz="1600" dirty="0"/>
              <a:t>/specs/lticiv1p0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1" y="222830"/>
            <a:ext cx="6734914" cy="459722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36625" y="969634"/>
            <a:ext cx="760611" cy="4097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16-Point Star 2"/>
          <p:cNvSpPr/>
          <p:nvPr/>
        </p:nvSpPr>
        <p:spPr>
          <a:xfrm>
            <a:off x="5261422" y="2321659"/>
            <a:ext cx="2594527" cy="1952925"/>
          </a:xfrm>
          <a:prstGeom prst="star16">
            <a:avLst/>
          </a:prstGeom>
          <a:solidFill>
            <a:srgbClr val="CC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IMS </a:t>
            </a:r>
          </a:p>
          <a:p>
            <a:pPr algn="ctr"/>
            <a:r>
              <a:rPr lang="en-US" sz="2800" dirty="0" smtClean="0"/>
              <a:t>Content</a:t>
            </a:r>
          </a:p>
          <a:p>
            <a:pPr algn="ctr"/>
            <a:r>
              <a:rPr lang="en-US" sz="2800" dirty="0" smtClean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63329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Launch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 flipV="1">
            <a:off x="2273612" y="2136751"/>
            <a:ext cx="2506562" cy="698938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273612" y="2835689"/>
            <a:ext cx="2702963" cy="1280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0325" y="1933165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78104" y="3470098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7764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Return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10" idx="1"/>
            <a:endCxn id="20" idx="3"/>
          </p:cNvCxnSpPr>
          <p:nvPr/>
        </p:nvCxnSpPr>
        <p:spPr>
          <a:xfrm flipH="1">
            <a:off x="2110351" y="2266849"/>
            <a:ext cx="3548910" cy="19518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8" idx="3"/>
          </p:cNvCxnSpPr>
          <p:nvPr/>
        </p:nvCxnSpPr>
        <p:spPr>
          <a:xfrm flipH="1" flipV="1">
            <a:off x="1960349" y="3287869"/>
            <a:ext cx="3507176" cy="1121906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Vertical Scroll 17"/>
          <p:cNvSpPr/>
          <p:nvPr/>
        </p:nvSpPr>
        <p:spPr>
          <a:xfrm>
            <a:off x="1528947" y="3071219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33107" y="2266849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0698" y="2582865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URL, Configuration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273612" y="3770339"/>
            <a:ext cx="21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IMS Common</a:t>
            </a:r>
          </a:p>
          <a:p>
            <a:r>
              <a:rPr lang="en-US" sz="1800" dirty="0" smtClean="0"/>
              <a:t>Cartridge (ZIP File)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944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11" y="0"/>
            <a:ext cx="6681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1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  <p:pic>
        <p:nvPicPr>
          <p:cNvPr id="2" name="Picture 1" descr="2015-10-04-Tsugi-Store-First-Lig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96"/>
            <a:ext cx="9144000" cy="49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Score Card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895431"/>
              </p:ext>
            </p:extLst>
          </p:nvPr>
        </p:nvGraphicFramePr>
        <p:xfrm>
          <a:off x="457200" y="1358907"/>
          <a:ext cx="7549536" cy="24942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58256"/>
                <a:gridCol w="1258256"/>
                <a:gridCol w="1258256"/>
                <a:gridCol w="1258256"/>
                <a:gridCol w="1258256"/>
                <a:gridCol w="12582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1.x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Common</a:t>
                      </a:r>
                      <a:r>
                        <a:rPr lang="en-US" baseline="0" dirty="0" smtClean="0"/>
                        <a:t> Cartridge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  <a:r>
                        <a:rPr lang="en-US" baseline="0" dirty="0" smtClean="0"/>
                        <a:t>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2.x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Caliper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Moodle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736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Who are the Competitors in the New Space?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9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6" y="91277"/>
            <a:ext cx="7709716" cy="4605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603" y="1058712"/>
            <a:ext cx="3431076" cy="254464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0816" tIns="40816" rIns="40816" bIns="40816" numCol="1" spcCol="30612" rtlCol="0" anchor="ctr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D'Arcy Norman's Law of eLearning Tool Convergence</a:t>
            </a:r>
          </a:p>
          <a:p>
            <a:pPr algn="l"/>
            <a:endParaRPr lang="en-US" sz="1600" dirty="0">
              <a:solidFill>
                <a:schemeClr val="bg1"/>
              </a:solidFill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Any eLearning tool, no matter how openly designed, will eventually become indistinguishable from a Learning Management System once a threshold of supported use-cases has been reached.</a:t>
            </a:r>
          </a:p>
          <a:p>
            <a:pPr defTabSz="367340" latinLnBrk="1" hangingPunct="0"/>
            <a:endParaRPr lang="en-US" sz="1600" dirty="0">
              <a:solidFill>
                <a:schemeClr val="bg1"/>
              </a:solidFill>
              <a:sym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239" y="4767511"/>
            <a:ext cx="5955832" cy="282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0816" tIns="40816" rIns="40816" bIns="40816" numCol="1" spcCol="30612" rtlCol="0" anchor="ctr">
            <a:spAutoFit/>
          </a:bodyPr>
          <a:lstStyle/>
          <a:p>
            <a:pPr rtl="0" latinLnBrk="1" hangingPunct="0"/>
            <a:r>
              <a:rPr lang="en-US" sz="1300" dirty="0"/>
              <a:t>http://</a:t>
            </a:r>
            <a:r>
              <a:rPr lang="en-US" sz="1300" dirty="0" err="1"/>
              <a:t>darcynorman.net</a:t>
            </a:r>
            <a:r>
              <a:rPr lang="en-US" sz="1300" dirty="0"/>
              <a:t>/2013/02/15/</a:t>
            </a:r>
            <a:r>
              <a:rPr lang="en-US" sz="1300" dirty="0" err="1"/>
              <a:t>normans</a:t>
            </a:r>
            <a:r>
              <a:rPr lang="en-US" sz="1300" dirty="0"/>
              <a:t>-law-of-</a:t>
            </a:r>
            <a:r>
              <a:rPr lang="en-US" sz="1300" dirty="0" err="1"/>
              <a:t>elearning</a:t>
            </a:r>
            <a:r>
              <a:rPr lang="en-US" sz="1300" dirty="0"/>
              <a:t>-tool-convergence/</a:t>
            </a:r>
          </a:p>
        </p:txBody>
      </p:sp>
      <p:pic>
        <p:nvPicPr>
          <p:cNvPr id="7" name="Picture 6" descr="Blackboard_logo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10" y="3498194"/>
            <a:ext cx="1746866" cy="1198985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3919101" y="2826962"/>
            <a:ext cx="1645909" cy="127072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507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6" y="91277"/>
            <a:ext cx="7709716" cy="4605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603" y="1058712"/>
            <a:ext cx="3431076" cy="254464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0816" tIns="40816" rIns="40816" bIns="40816" numCol="1" spcCol="30612" rtlCol="0" anchor="ctr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D'Arcy Norman's Law of eLearning Tool Convergence</a:t>
            </a:r>
          </a:p>
          <a:p>
            <a:pPr algn="l"/>
            <a:endParaRPr lang="en-US" sz="1600" dirty="0">
              <a:solidFill>
                <a:schemeClr val="bg1"/>
              </a:solidFill>
            </a:endParaRPr>
          </a:p>
          <a:p>
            <a:pPr algn="l"/>
            <a:r>
              <a:rPr lang="en-US" sz="1600" dirty="0">
                <a:solidFill>
                  <a:schemeClr val="bg1"/>
                </a:solidFill>
              </a:rPr>
              <a:t>Any eLearning tool, no matter how openly designed, will eventually become indistinguishable from a Learning Management System once a threshold of supported use-cases has been reached.</a:t>
            </a:r>
          </a:p>
          <a:p>
            <a:pPr defTabSz="367340" latinLnBrk="1" hangingPunct="0"/>
            <a:endParaRPr lang="en-US" sz="1600" dirty="0">
              <a:solidFill>
                <a:schemeClr val="bg1"/>
              </a:solidFill>
              <a:sym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239" y="4767511"/>
            <a:ext cx="5955832" cy="282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0816" tIns="40816" rIns="40816" bIns="40816" numCol="1" spcCol="30612" rtlCol="0" anchor="ctr">
            <a:spAutoFit/>
          </a:bodyPr>
          <a:lstStyle/>
          <a:p>
            <a:pPr rtl="0" latinLnBrk="1" hangingPunct="0"/>
            <a:r>
              <a:rPr lang="en-US" sz="1300" dirty="0"/>
              <a:t>http://</a:t>
            </a:r>
            <a:r>
              <a:rPr lang="en-US" sz="1300" dirty="0" err="1"/>
              <a:t>darcynorman.net</a:t>
            </a:r>
            <a:r>
              <a:rPr lang="en-US" sz="1300" dirty="0"/>
              <a:t>/2013/02/15/</a:t>
            </a:r>
            <a:r>
              <a:rPr lang="en-US" sz="1300" dirty="0" err="1"/>
              <a:t>normans</a:t>
            </a:r>
            <a:r>
              <a:rPr lang="en-US" sz="1300" dirty="0"/>
              <a:t>-law-of-</a:t>
            </a:r>
            <a:r>
              <a:rPr lang="en-US" sz="1300" dirty="0" err="1"/>
              <a:t>elearning</a:t>
            </a:r>
            <a:r>
              <a:rPr lang="en-US" sz="1300" dirty="0"/>
              <a:t>-tool-convergence/</a:t>
            </a:r>
          </a:p>
        </p:txBody>
      </p:sp>
      <p:pic>
        <p:nvPicPr>
          <p:cNvPr id="7" name="Picture 6" descr="canva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10" y="3603353"/>
            <a:ext cx="1044621" cy="964266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3919102" y="2826963"/>
            <a:ext cx="2171208" cy="1258523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6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Teaching Destinations </a:t>
            </a:r>
            <a:r>
              <a:rPr lang="en-US" baseline="30000" dirty="0" smtClean="0"/>
              <a:t>[1]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online.dr-chuck.com</a:t>
            </a:r>
            <a:r>
              <a:rPr lang="en-US" dirty="0" smtClean="0"/>
              <a:t> - 7800</a:t>
            </a:r>
          </a:p>
          <a:p>
            <a:r>
              <a:rPr lang="en-US" dirty="0" err="1" smtClean="0"/>
              <a:t>Udacity</a:t>
            </a:r>
            <a:r>
              <a:rPr lang="en-US" dirty="0" smtClean="0"/>
              <a:t> – Not reported (assume 50% of </a:t>
            </a:r>
            <a:r>
              <a:rPr lang="en-US" dirty="0" err="1" smtClean="0"/>
              <a:t>edX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edX</a:t>
            </a:r>
            <a:r>
              <a:rPr lang="en-US" dirty="0" smtClean="0"/>
              <a:t> – 5 million</a:t>
            </a:r>
          </a:p>
          <a:p>
            <a:r>
              <a:rPr lang="en-US" dirty="0" err="1" smtClean="0"/>
              <a:t>Coursera</a:t>
            </a:r>
            <a:r>
              <a:rPr lang="en-US" dirty="0" smtClean="0"/>
              <a:t> – 16 million</a:t>
            </a:r>
          </a:p>
          <a:p>
            <a:pPr lvl="1"/>
            <a:r>
              <a:rPr lang="en-US" dirty="0" smtClean="0"/>
              <a:t>My two courses are approaching their 1 millionth enrollment</a:t>
            </a:r>
          </a:p>
          <a:p>
            <a:r>
              <a:rPr lang="en-US" dirty="0" err="1" smtClean="0"/>
              <a:t>CodeAcademy</a:t>
            </a:r>
            <a:r>
              <a:rPr lang="en-US" dirty="0" smtClean="0"/>
              <a:t> – 24 Million (2014 number)</a:t>
            </a:r>
          </a:p>
          <a:p>
            <a:r>
              <a:rPr lang="en-US" dirty="0" err="1"/>
              <a:t>Edmodo</a:t>
            </a:r>
            <a:r>
              <a:rPr lang="en-US" dirty="0"/>
              <a:t> - ??</a:t>
            </a:r>
          </a:p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4155" y="4714668"/>
            <a:ext cx="7130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[1] Single instance cloud-hosted learning platforms intent on making money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74496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 descr="ed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14" y="105406"/>
            <a:ext cx="6421625" cy="414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4"/>
          <p:cNvSpPr>
            <a:spLocks noChangeArrowheads="1"/>
          </p:cNvSpPr>
          <p:nvPr/>
        </p:nvSpPr>
        <p:spPr bwMode="auto">
          <a:xfrm>
            <a:off x="1158576" y="4390118"/>
            <a:ext cx="639286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 dirty="0"/>
              <a:t>http://</a:t>
            </a:r>
            <a:r>
              <a:rPr lang="en-US" sz="1600" dirty="0" err="1"/>
              <a:t>www.edmodo.com</a:t>
            </a:r>
            <a:r>
              <a:rPr lang="en-US" sz="1600" dirty="0"/>
              <a:t>/public/si791-sak/</a:t>
            </a:r>
            <a:r>
              <a:rPr lang="en-US" sz="1600" dirty="0" err="1"/>
              <a:t>group_id</a:t>
            </a:r>
            <a:r>
              <a:rPr lang="en-US" sz="1600" dirty="0"/>
              <a:t>/161836</a:t>
            </a:r>
          </a:p>
          <a:p>
            <a:pPr algn="ctr"/>
            <a:r>
              <a:rPr lang="en-US" sz="1600" dirty="0"/>
              <a:t>Contact Chuck for </a:t>
            </a:r>
            <a:r>
              <a:rPr lang="en-US" sz="1600" dirty="0" err="1"/>
              <a:t>Edmodo</a:t>
            </a:r>
            <a:r>
              <a:rPr lang="en-US" sz="1600" dirty="0"/>
              <a:t> group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370" y="4786764"/>
            <a:ext cx="142809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January 2011</a:t>
            </a:r>
            <a:endParaRPr lang="en-US" sz="1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928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9" y="117413"/>
            <a:ext cx="6335755" cy="45066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9852" y="4804739"/>
            <a:ext cx="6822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gettingsmart.com</a:t>
            </a:r>
            <a:r>
              <a:rPr lang="en-US" sz="1600" dirty="0"/>
              <a:t>/2015/02/beyond-</a:t>
            </a:r>
            <a:r>
              <a:rPr lang="en-US" sz="1600" dirty="0" err="1"/>
              <a:t>lms</a:t>
            </a:r>
            <a:r>
              <a:rPr lang="en-US" sz="1600" dirty="0"/>
              <a:t>-next-gen-learning-platforms/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37705" y="2662607"/>
            <a:ext cx="749728" cy="4131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2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9" y="117413"/>
            <a:ext cx="6335755" cy="45066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9852" y="4804739"/>
            <a:ext cx="6822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gettingsmart.com</a:t>
            </a:r>
            <a:r>
              <a:rPr lang="en-US" sz="1600" dirty="0"/>
              <a:t>/2015/02/beyond-</a:t>
            </a:r>
            <a:r>
              <a:rPr lang="en-US" sz="1600" dirty="0" err="1"/>
              <a:t>lms</a:t>
            </a:r>
            <a:r>
              <a:rPr lang="en-US" sz="1600" dirty="0"/>
              <a:t>-next-gen-learning-platforms/</a:t>
            </a: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67" y="1027099"/>
            <a:ext cx="5836973" cy="3596975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14588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65" y="222090"/>
            <a:ext cx="6158587" cy="46892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63413" y="984471"/>
            <a:ext cx="1539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816 Results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4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2" y="204852"/>
            <a:ext cx="7805264" cy="382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803" y="4703746"/>
            <a:ext cx="517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www.youtube.com</a:t>
            </a:r>
            <a:r>
              <a:rPr lang="en-US" sz="1800" dirty="0"/>
              <a:t>/</a:t>
            </a:r>
            <a:r>
              <a:rPr lang="en-US" sz="1800" dirty="0" err="1"/>
              <a:t>watch?v</a:t>
            </a:r>
            <a:r>
              <a:rPr lang="en-US" sz="1800" dirty="0"/>
              <a:t>=jjgg63cGRLY</a:t>
            </a:r>
          </a:p>
        </p:txBody>
      </p:sp>
      <p:pic>
        <p:nvPicPr>
          <p:cNvPr id="5" name="Picture 4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3" y="741346"/>
            <a:ext cx="7924800" cy="396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7598" y="4703746"/>
            <a:ext cx="126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June 2011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256153" y="183339"/>
            <a:ext cx="5350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Startup Weekend EDU San Francisco</a:t>
            </a:r>
          </a:p>
        </p:txBody>
      </p:sp>
    </p:spTree>
    <p:extLst>
      <p:ext uri="{BB962C8B-B14F-4D97-AF65-F5344CB8AC3E}">
        <p14:creationId xmlns:p14="http://schemas.microsoft.com/office/powerpoint/2010/main" val="4279880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20" y="200772"/>
            <a:ext cx="7198234" cy="4435838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074548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2" y="204852"/>
            <a:ext cx="7805264" cy="45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09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72" y="226884"/>
            <a:ext cx="7805264" cy="48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48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7" y="117413"/>
            <a:ext cx="5460432" cy="3736085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06"/>
          <a:stretch/>
        </p:blipFill>
        <p:spPr>
          <a:xfrm>
            <a:off x="2125570" y="636840"/>
            <a:ext cx="6335755" cy="4028694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769852" y="4804739"/>
            <a:ext cx="6822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gettingsmart.com</a:t>
            </a:r>
            <a:r>
              <a:rPr lang="en-US" sz="1600" dirty="0"/>
              <a:t>/2015/02/beyond-</a:t>
            </a:r>
            <a:r>
              <a:rPr lang="en-US" sz="1600" dirty="0" err="1"/>
              <a:t>lms</a:t>
            </a:r>
            <a:r>
              <a:rPr lang="en-US" sz="1600" dirty="0"/>
              <a:t>-next-gen-learning-platforms/</a:t>
            </a:r>
          </a:p>
        </p:txBody>
      </p:sp>
    </p:spTree>
    <p:extLst>
      <p:ext uri="{BB962C8B-B14F-4D97-AF65-F5344CB8AC3E}">
        <p14:creationId xmlns:p14="http://schemas.microsoft.com/office/powerpoint/2010/main" val="2042792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Next Generation Teaching and Learning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"post-LMS"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9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Tenets of the NGTL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NGTL LMSs will </a:t>
            </a:r>
            <a:r>
              <a:rPr lang="en-US" dirty="0" smtClean="0"/>
              <a:t>be small with few features</a:t>
            </a:r>
          </a:p>
          <a:p>
            <a:pPr lvl="1"/>
            <a:r>
              <a:rPr lang="en-US" dirty="0" smtClean="0"/>
              <a:t>They will scale from hundreds of students to millions</a:t>
            </a:r>
          </a:p>
          <a:p>
            <a:r>
              <a:rPr lang="en-US" dirty="0" smtClean="0"/>
              <a:t>Content repositories will be plentiful</a:t>
            </a:r>
          </a:p>
          <a:p>
            <a:pPr lvl="1"/>
            <a:r>
              <a:rPr lang="en-US" dirty="0" smtClean="0"/>
              <a:t>Will have better powerful authoring tools than LMSs</a:t>
            </a:r>
          </a:p>
          <a:p>
            <a:r>
              <a:rPr lang="en-US" dirty="0"/>
              <a:t>Most features come from app </a:t>
            </a:r>
            <a:r>
              <a:rPr lang="en-US" dirty="0" smtClean="0"/>
              <a:t>stores (also plentiful)</a:t>
            </a:r>
          </a:p>
          <a:p>
            <a:r>
              <a:rPr lang="en-US" dirty="0" smtClean="0"/>
              <a:t>It will scale from hundreds to millions</a:t>
            </a:r>
          </a:p>
          <a:p>
            <a:r>
              <a:rPr lang="en-US" dirty="0" smtClean="0"/>
              <a:t>There will be whole new customers and revenue flows</a:t>
            </a:r>
          </a:p>
          <a:p>
            <a:pPr lvl="1"/>
            <a:r>
              <a:rPr lang="en-US" dirty="0" smtClean="0"/>
              <a:t>Students</a:t>
            </a:r>
          </a:p>
          <a:p>
            <a:pPr lvl="1"/>
            <a:r>
              <a:rPr lang="en-US" dirty="0" smtClean="0"/>
              <a:t>Teachers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32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82" y="285299"/>
            <a:ext cx="2094839" cy="129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n 4"/>
          <p:cNvSpPr/>
          <p:nvPr/>
        </p:nvSpPr>
        <p:spPr bwMode="auto">
          <a:xfrm>
            <a:off x="7434304" y="2623327"/>
            <a:ext cx="876275" cy="568522"/>
          </a:xfrm>
          <a:prstGeom prst="can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07503" y="1346518"/>
            <a:ext cx="1003765" cy="6451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LMS/UI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685" y="644024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LMS API Provider</a:t>
            </a:r>
            <a:endParaRPr lang="en-US" sz="1800" dirty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50" y="1746785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24" y="3553541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05524" y="3867607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27" y="3251753"/>
            <a:ext cx="3114715" cy="192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5280095" y="37061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32495" y="38585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84895" y="40109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737295" y="41633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LMS/UI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0626" y="321435"/>
            <a:ext cx="1003765" cy="6451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LMS/UI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21637" y="2023068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74037" y="2175468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26437" y="2327868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195198" y="786932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347598" y="939332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Vertical Scroll 29"/>
          <p:cNvSpPr/>
          <p:nvPr/>
        </p:nvSpPr>
        <p:spPr>
          <a:xfrm>
            <a:off x="1199368" y="3964452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Vertical Scroll 30"/>
          <p:cNvSpPr/>
          <p:nvPr/>
        </p:nvSpPr>
        <p:spPr>
          <a:xfrm>
            <a:off x="1433712" y="4590634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Vertical Scroll 31"/>
          <p:cNvSpPr/>
          <p:nvPr/>
        </p:nvSpPr>
        <p:spPr>
          <a:xfrm>
            <a:off x="2817179" y="3628887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Vertical Scroll 32"/>
          <p:cNvSpPr/>
          <p:nvPr/>
        </p:nvSpPr>
        <p:spPr>
          <a:xfrm>
            <a:off x="7386878" y="1648626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Vertical Scroll 33"/>
          <p:cNvSpPr/>
          <p:nvPr/>
        </p:nvSpPr>
        <p:spPr>
          <a:xfrm>
            <a:off x="7539278" y="1801026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Vertical Scroll 34"/>
          <p:cNvSpPr/>
          <p:nvPr/>
        </p:nvSpPr>
        <p:spPr>
          <a:xfrm>
            <a:off x="7691678" y="1953426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5" idx="2"/>
            <a:endCxn id="7" idx="2"/>
          </p:cNvCxnSpPr>
          <p:nvPr/>
        </p:nvCxnSpPr>
        <p:spPr>
          <a:xfrm flipH="1" flipV="1">
            <a:off x="6309386" y="1991695"/>
            <a:ext cx="1124918" cy="915893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1"/>
            <a:endCxn id="7" idx="0"/>
          </p:cNvCxnSpPr>
          <p:nvPr/>
        </p:nvCxnSpPr>
        <p:spPr>
          <a:xfrm flipH="1">
            <a:off x="6309386" y="982116"/>
            <a:ext cx="885812" cy="364402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1"/>
            <a:endCxn id="7" idx="3"/>
          </p:cNvCxnSpPr>
          <p:nvPr/>
        </p:nvCxnSpPr>
        <p:spPr>
          <a:xfrm flipH="1" flipV="1">
            <a:off x="6811268" y="1669107"/>
            <a:ext cx="629772" cy="196169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3"/>
            <a:endCxn id="18" idx="1"/>
          </p:cNvCxnSpPr>
          <p:nvPr/>
        </p:nvCxnSpPr>
        <p:spPr>
          <a:xfrm flipV="1">
            <a:off x="2506121" y="644024"/>
            <a:ext cx="2394505" cy="288051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9" idx="3"/>
            <a:endCxn id="18" idx="1"/>
          </p:cNvCxnSpPr>
          <p:nvPr/>
        </p:nvCxnSpPr>
        <p:spPr>
          <a:xfrm flipV="1">
            <a:off x="2440223" y="644024"/>
            <a:ext cx="2460403" cy="1748930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0"/>
            <a:endCxn id="18" idx="1"/>
          </p:cNvCxnSpPr>
          <p:nvPr/>
        </p:nvCxnSpPr>
        <p:spPr>
          <a:xfrm flipV="1">
            <a:off x="2235067" y="644024"/>
            <a:ext cx="2665559" cy="2909517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2" idx="3"/>
            <a:endCxn id="14" idx="1"/>
          </p:cNvCxnSpPr>
          <p:nvPr/>
        </p:nvCxnSpPr>
        <p:spPr>
          <a:xfrm flipV="1">
            <a:off x="3473209" y="4213413"/>
            <a:ext cx="1284518" cy="104675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9" idx="3"/>
            <a:endCxn id="14" idx="1"/>
          </p:cNvCxnSpPr>
          <p:nvPr/>
        </p:nvCxnSpPr>
        <p:spPr>
          <a:xfrm>
            <a:off x="2440223" y="2392954"/>
            <a:ext cx="2317504" cy="1820459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Can 79"/>
          <p:cNvSpPr/>
          <p:nvPr/>
        </p:nvSpPr>
        <p:spPr bwMode="auto">
          <a:xfrm>
            <a:off x="6708838" y="3605037"/>
            <a:ext cx="876275" cy="568522"/>
          </a:xfrm>
          <a:prstGeom prst="can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01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Exemplars In The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pPr lvl="1"/>
            <a:r>
              <a:rPr lang="en-US" dirty="0" smtClean="0"/>
              <a:t>ELMS Network – Drupal + LTI Provider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– </a:t>
            </a:r>
            <a:r>
              <a:rPr lang="en-US" dirty="0" err="1" smtClean="0"/>
              <a:t>www.tsugi.org</a:t>
            </a:r>
            <a:endParaRPr lang="en-US" dirty="0" smtClean="0"/>
          </a:p>
          <a:p>
            <a:r>
              <a:rPr lang="en-US" dirty="0" smtClean="0"/>
              <a:t>Small LMS + App Store + Straight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</p:spTree>
    <p:extLst>
      <p:ext uri="{BB962C8B-B14F-4D97-AF65-F5344CB8AC3E}">
        <p14:creationId xmlns:p14="http://schemas.microsoft.com/office/powerpoint/2010/main" val="85124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0033" y="0"/>
            <a:ext cx="8924106" cy="514350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95" y="0"/>
            <a:ext cx="4684844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827799" y="961247"/>
            <a:ext cx="6147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</a:t>
            </a:r>
            <a:r>
              <a:rPr lang="en-US" sz="1400" dirty="0" err="1">
                <a:solidFill>
                  <a:schemeClr val="bg1"/>
                </a:solidFill>
              </a:rPr>
              <a:t>hackeducation.com</a:t>
            </a:r>
            <a:r>
              <a:rPr lang="en-US" sz="1400" dirty="0">
                <a:solidFill>
                  <a:schemeClr val="bg1"/>
                </a:solidFill>
              </a:rPr>
              <a:t>/2014/09/05/beyond-the-</a:t>
            </a:r>
            <a:r>
              <a:rPr lang="en-US" sz="1400" dirty="0" err="1">
                <a:solidFill>
                  <a:schemeClr val="bg1"/>
                </a:solidFill>
              </a:rPr>
              <a:t>lms</a:t>
            </a:r>
            <a:r>
              <a:rPr lang="en-US" sz="1400" dirty="0">
                <a:solidFill>
                  <a:schemeClr val="bg1"/>
                </a:solidFill>
              </a:rPr>
              <a:t>-</a:t>
            </a:r>
            <a:r>
              <a:rPr lang="en-US" sz="1400" dirty="0" err="1">
                <a:solidFill>
                  <a:schemeClr val="bg1"/>
                </a:solidFill>
              </a:rPr>
              <a:t>newcastle</a:t>
            </a:r>
            <a:r>
              <a:rPr lang="en-US" sz="1400" dirty="0">
                <a:solidFill>
                  <a:schemeClr val="bg1"/>
                </a:solidFill>
              </a:rPr>
              <a:t>-university/</a:t>
            </a:r>
          </a:p>
        </p:txBody>
      </p:sp>
    </p:spTree>
    <p:extLst>
      <p:ext uri="{BB962C8B-B14F-4D97-AF65-F5344CB8AC3E}">
        <p14:creationId xmlns:p14="http://schemas.microsoft.com/office/powerpoint/2010/main" val="50057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5" y="140656"/>
            <a:ext cx="6810404" cy="41960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78792" y="4558922"/>
            <a:ext cx="2369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www.elmsln.org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428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-Tsu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6" y="676582"/>
            <a:ext cx="7496817" cy="3825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5410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4" y="337360"/>
            <a:ext cx="6737981" cy="428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789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nvas-commons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99" y="419659"/>
            <a:ext cx="6117621" cy="42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95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434906"/>
            <a:ext cx="8264695" cy="44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0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 / OAE Survival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Standards</a:t>
            </a:r>
          </a:p>
          <a:p>
            <a:r>
              <a:rPr lang="en-US" dirty="0" smtClean="0"/>
              <a:t>App Stores</a:t>
            </a:r>
          </a:p>
          <a:p>
            <a:pPr lvl="1"/>
            <a:r>
              <a:rPr lang="en-US" dirty="0" smtClean="0"/>
              <a:t>Use them seamlessly</a:t>
            </a:r>
          </a:p>
          <a:p>
            <a:pPr lvl="1"/>
            <a:r>
              <a:rPr lang="en-US" dirty="0" smtClean="0"/>
              <a:t>Become an App Store</a:t>
            </a:r>
          </a:p>
          <a:p>
            <a:r>
              <a:rPr lang="en-US" dirty="0" smtClean="0"/>
              <a:t>Content Repositories</a:t>
            </a:r>
          </a:p>
          <a:p>
            <a:pPr lvl="1"/>
            <a:r>
              <a:rPr lang="en-US" dirty="0" smtClean="0"/>
              <a:t>Use them seamlessly</a:t>
            </a:r>
          </a:p>
          <a:p>
            <a:pPr lvl="1"/>
            <a:r>
              <a:rPr lang="en-US" dirty="0" smtClean="0"/>
              <a:t>Become content a content repository (with editing, versioning,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Don't fall behind, prepare to </a:t>
            </a:r>
            <a:r>
              <a:rPr lang="en-US" smtClean="0"/>
              <a:t>be inverted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00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LMS will Lead?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6174894"/>
              </p:ext>
            </p:extLst>
          </p:nvPr>
        </p:nvGraphicFramePr>
        <p:xfrm>
          <a:off x="457200" y="1358907"/>
          <a:ext cx="7549536" cy="24942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58256"/>
                <a:gridCol w="1258256"/>
                <a:gridCol w="1258256"/>
                <a:gridCol w="1258256"/>
                <a:gridCol w="1258256"/>
                <a:gridCol w="12582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1.x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Common</a:t>
                      </a:r>
                      <a:r>
                        <a:rPr lang="en-US" baseline="0" dirty="0" smtClean="0"/>
                        <a:t> Cartridge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  <a:r>
                        <a:rPr lang="en-US" baseline="0" dirty="0" smtClean="0"/>
                        <a:t>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2.x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Caliper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Moodle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087471" y="1169950"/>
            <a:ext cx="2297595" cy="2026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77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Open Source must lead the market into Next Generation Teaching and Learning systems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P.S. This needs some investment... And a workshop or two.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75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IMG_20110121_16121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441"/>
          <a:stretch/>
        </p:blipFill>
        <p:spPr bwMode="auto">
          <a:xfrm>
            <a:off x="770622" y="-114141"/>
            <a:ext cx="7234966" cy="542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IMG_20110121_162955.jpg"/>
          <p:cNvPicPr>
            <a:picLocks noChangeAspect="1"/>
          </p:cNvPicPr>
          <p:nvPr/>
        </p:nvPicPr>
        <p:blipFill>
          <a:blip r:embed="rId3"/>
          <a:srcRect t="25614" b="5710"/>
          <a:stretch>
            <a:fillRect/>
          </a:stretch>
        </p:blipFill>
        <p:spPr>
          <a:xfrm>
            <a:off x="24002" y="2499729"/>
            <a:ext cx="2858693" cy="2617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7" descr="IMG_20110121_1630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0" t="8670" r="5537" b="29500"/>
          <a:stretch>
            <a:fillRect/>
          </a:stretch>
        </p:blipFill>
        <p:spPr bwMode="auto">
          <a:xfrm>
            <a:off x="5465566" y="2424091"/>
            <a:ext cx="2953877" cy="270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62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4" y="0"/>
            <a:ext cx="7155432" cy="47702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322" y="4788002"/>
            <a:ext cx="8202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www.hybridpedagogy.com</a:t>
            </a:r>
            <a:r>
              <a:rPr lang="en-US" sz="1600" dirty="0"/>
              <a:t>/journal/decoding-digital-pedagogy-pt-1-beyond-the-lms/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283324" y="1569445"/>
            <a:ext cx="7706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01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52" y="117413"/>
            <a:ext cx="6335755" cy="45066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9852" y="4804739"/>
            <a:ext cx="6822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gettingsmart.com</a:t>
            </a:r>
            <a:r>
              <a:rPr lang="en-US" sz="1600" dirty="0"/>
              <a:t>/2015/02/beyond-</a:t>
            </a:r>
            <a:r>
              <a:rPr lang="en-US" sz="1600" dirty="0" err="1"/>
              <a:t>lms</a:t>
            </a:r>
            <a:r>
              <a:rPr lang="en-US" sz="1600" dirty="0"/>
              <a:t>-next-gen-learning-platforms/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7683" y="1539380"/>
            <a:ext cx="7032180" cy="2246769"/>
          </a:xfrm>
          <a:prstGeom prst="rect">
            <a:avLst/>
          </a:prstGeom>
          <a:solidFill>
            <a:srgbClr val="B2B2B2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Weak demand articulation (i.e., slow shift to digital, varied requirements, tortured purchasing procedures that favor low bids rather than quality articulation);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Historic underinvestment in </a:t>
            </a:r>
            <a:r>
              <a:rPr lang="en-US" sz="2000" dirty="0" err="1"/>
              <a:t>EdTech</a:t>
            </a:r>
            <a:r>
              <a:rPr lang="en-US" sz="2000" dirty="0"/>
              <a:t> (compared to other $1T sectors); and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Well intentioned federal, state and philanthropic projects have chilled investment and delayed progress.</a:t>
            </a:r>
          </a:p>
        </p:txBody>
      </p:sp>
    </p:spTree>
    <p:extLst>
      <p:ext uri="{BB962C8B-B14F-4D97-AF65-F5344CB8AC3E}">
        <p14:creationId xmlns:p14="http://schemas.microsoft.com/office/powerpoint/2010/main" val="225557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06" y="477481"/>
            <a:ext cx="7360262" cy="443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4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6" y="175289"/>
            <a:ext cx="6250530" cy="46131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0520" y="4788423"/>
            <a:ext cx="203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www.beyondlms.org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983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5" y="212953"/>
            <a:ext cx="5298297" cy="4056509"/>
          </a:xfrm>
          <a:prstGeom prst="rect">
            <a:avLst/>
          </a:prstGeom>
          <a:ln>
            <a:solidFill>
              <a:srgbClr val="A9A57C"/>
            </a:solidFill>
          </a:ln>
        </p:spPr>
      </p:pic>
    </p:spTree>
    <p:extLst>
      <p:ext uri="{BB962C8B-B14F-4D97-AF65-F5344CB8AC3E}">
        <p14:creationId xmlns:p14="http://schemas.microsoft.com/office/powerpoint/2010/main" val="41936580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1383</TotalTime>
  <Words>932</Words>
  <Application>Microsoft Macintosh PowerPoint</Application>
  <PresentationFormat>On-screen Show (16:9)</PresentationFormat>
  <Paragraphs>188</Paragraphs>
  <Slides>48</Slides>
  <Notes>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Adjacency</vt:lpstr>
      <vt:lpstr>The Next Generation of Teaching and Learning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recent trip to Hawaii </vt:lpstr>
      <vt:lpstr>PowerPoint Presentation</vt:lpstr>
      <vt:lpstr>PowerPoint Presentation</vt:lpstr>
      <vt:lpstr>PowerPoint Presentation</vt:lpstr>
      <vt:lpstr>Standards</vt:lpstr>
      <vt:lpstr>PowerPoint Presentation</vt:lpstr>
      <vt:lpstr>IMS Content Item Launch</vt:lpstr>
      <vt:lpstr>IMS Content Item Return</vt:lpstr>
      <vt:lpstr>PowerPoint Presentation</vt:lpstr>
      <vt:lpstr>PowerPoint Presentation</vt:lpstr>
      <vt:lpstr>Standards Score Card</vt:lpstr>
      <vt:lpstr>Who are the Competitors in the New Space?</vt:lpstr>
      <vt:lpstr>PowerPoint Presentation</vt:lpstr>
      <vt:lpstr>PowerPoint Presentation</vt:lpstr>
      <vt:lpstr>Top Teaching Destinations [1]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Generation Teaching and Learning</vt:lpstr>
      <vt:lpstr>Tenets of the NGTL Movement</vt:lpstr>
      <vt:lpstr>PowerPoint Presentation</vt:lpstr>
      <vt:lpstr>Early Exemplars In The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Sakai / OAE Survival Plan</vt:lpstr>
      <vt:lpstr>Which LMS will Lead?</vt:lpstr>
      <vt:lpstr>Open Source must lead the market into Next Generation Teaching and Learning systems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89</cp:revision>
  <dcterms:created xsi:type="dcterms:W3CDTF">2015-11-01T12:58:24Z</dcterms:created>
  <dcterms:modified xsi:type="dcterms:W3CDTF">2015-11-04T19:49:55Z</dcterms:modified>
</cp:coreProperties>
</file>